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59" r:id="rId4"/>
  </p:sldIdLst>
  <p:sldSz cx="7556500" cy="10693400"/>
  <p:notesSz cx="6858000" cy="9144000"/>
  <p:embeddedFontLst>
    <p:embeddedFont>
      <p:font typeface="Lovelo" panose="020B0604020202020204" charset="0"/>
      <p:regular r:id="rId5"/>
    </p:embeddedFont>
    <p:embeddedFont>
      <p:font typeface="Poppins" panose="02000000000000000000" pitchFamily="2" charset="0"/>
      <p:regular r:id="rId6"/>
      <p:bold r:id="rId7"/>
      <p:italic r:id="rId8"/>
      <p:boldItalic r:id="rId9"/>
    </p:embeddedFont>
    <p:embeddedFont>
      <p:font typeface="Poppins Bold" panose="02000000000000000000" pitchFamily="2" charset="0"/>
      <p:regular r:id="rId10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BB"/>
    <a:srgbClr val="DA291C"/>
    <a:srgbClr val="F1B6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1740" y="-8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svg"/><Relationship Id="rId7" Type="http://schemas.openxmlformats.org/officeDocument/2006/relationships/image" Target="../media/image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4568" y="2333970"/>
            <a:ext cx="324228" cy="324228"/>
          </a:xfrm>
          <a:custGeom>
            <a:avLst/>
            <a:gdLst/>
            <a:ahLst/>
            <a:cxnLst/>
            <a:rect l="l" t="t" r="r" b="b"/>
            <a:pathLst>
              <a:path w="324228" h="324228">
                <a:moveTo>
                  <a:pt x="0" y="0"/>
                </a:moveTo>
                <a:lnTo>
                  <a:pt x="324228" y="0"/>
                </a:lnTo>
                <a:lnTo>
                  <a:pt x="324228" y="324228"/>
                </a:lnTo>
                <a:lnTo>
                  <a:pt x="0" y="3242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34002" y="1985279"/>
            <a:ext cx="324228" cy="324228"/>
          </a:xfrm>
          <a:custGeom>
            <a:avLst/>
            <a:gdLst/>
            <a:ahLst/>
            <a:cxnLst/>
            <a:rect l="l" t="t" r="r" b="b"/>
            <a:pathLst>
              <a:path w="324228" h="324228">
                <a:moveTo>
                  <a:pt x="0" y="0"/>
                </a:moveTo>
                <a:lnTo>
                  <a:pt x="324229" y="0"/>
                </a:lnTo>
                <a:lnTo>
                  <a:pt x="324229" y="324228"/>
                </a:lnTo>
                <a:lnTo>
                  <a:pt x="0" y="3242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0" y="756000"/>
            <a:ext cx="5800438" cy="979822"/>
            <a:chOff x="0" y="0"/>
            <a:chExt cx="2078746" cy="3511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78746" cy="351146"/>
            </a:xfrm>
            <a:custGeom>
              <a:avLst/>
              <a:gdLst/>
              <a:ahLst/>
              <a:cxnLst/>
              <a:rect l="l" t="t" r="r" b="b"/>
              <a:pathLst>
                <a:path w="2078746" h="351146">
                  <a:moveTo>
                    <a:pt x="0" y="0"/>
                  </a:moveTo>
                  <a:lnTo>
                    <a:pt x="2078746" y="0"/>
                  </a:lnTo>
                  <a:lnTo>
                    <a:pt x="2078746" y="351146"/>
                  </a:lnTo>
                  <a:lnTo>
                    <a:pt x="0" y="351146"/>
                  </a:lnTo>
                  <a:close/>
                </a:path>
              </a:pathLst>
            </a:custGeom>
            <a:solidFill>
              <a:srgbClr val="F1B634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2078746" cy="332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27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76068" y="1177987"/>
            <a:ext cx="3768370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11"/>
              </a:lnSpc>
            </a:pPr>
            <a:r>
              <a:rPr lang="en-US" sz="3018" spc="-12" dirty="0">
                <a:solidFill>
                  <a:srgbClr val="FFFFFF"/>
                </a:solidFill>
                <a:latin typeface="Poppins"/>
              </a:rPr>
              <a:t>CARGO </a:t>
            </a:r>
          </a:p>
          <a:p>
            <a:pPr algn="l">
              <a:lnSpc>
                <a:spcPts val="3411"/>
              </a:lnSpc>
            </a:pPr>
            <a:endParaRPr lang="en-US" sz="3018" spc="-12" dirty="0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6203" y="804570"/>
            <a:ext cx="2629818" cy="325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0"/>
              </a:lnSpc>
            </a:pPr>
            <a:r>
              <a:rPr lang="en-US" sz="1793" dirty="0">
                <a:solidFill>
                  <a:srgbClr val="FFFFFF"/>
                </a:solidFill>
                <a:latin typeface="Poppins"/>
              </a:rPr>
              <a:t>ESTAMOS BUSCANDO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091" y="5480073"/>
            <a:ext cx="2819719" cy="24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Principales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Funciones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4516" y="7903470"/>
            <a:ext cx="1851233" cy="24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Competencias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6682" y="5789033"/>
            <a:ext cx="6420568" cy="1007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22581" lvl="1" indent="-171450" algn="l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Función 1</a:t>
            </a:r>
          </a:p>
          <a:p>
            <a:pPr marL="322581" lvl="1" indent="-171450" algn="l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Función 2</a:t>
            </a:r>
          </a:p>
          <a:p>
            <a:pPr marL="322581" lvl="1" indent="-171450" algn="l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Función 3</a:t>
            </a:r>
          </a:p>
          <a:p>
            <a:pPr marL="322581" lvl="1" indent="-171450" algn="l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Función 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7506" y="2341581"/>
            <a:ext cx="1382748" cy="265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4"/>
              </a:lnSpc>
            </a:pPr>
            <a:r>
              <a:rPr lang="en-US" sz="1545" dirty="0">
                <a:solidFill>
                  <a:srgbClr val="F1B634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Envia </a:t>
            </a:r>
            <a:r>
              <a:rPr lang="en-US" sz="1545" dirty="0" err="1">
                <a:solidFill>
                  <a:srgbClr val="F1B634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tu</a:t>
            </a:r>
            <a:r>
              <a:rPr lang="en-US" sz="1545" dirty="0">
                <a:solidFill>
                  <a:srgbClr val="F1B634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 cv: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2508" y="2352217"/>
            <a:ext cx="347793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4"/>
              </a:lnSpc>
            </a:pPr>
            <a:r>
              <a:rPr lang="en-US" sz="1545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correo@correo.com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40694" y="2013117"/>
            <a:ext cx="2966155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4"/>
              </a:lnSpc>
            </a:pPr>
            <a:r>
              <a:rPr lang="en-US" sz="1545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(+51) 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44516" y="3178509"/>
            <a:ext cx="1377503" cy="24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Requisitos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4516" y="3511510"/>
            <a:ext cx="6362734" cy="1007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1450" indent="-171450" algn="l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Requisito 1</a:t>
            </a:r>
          </a:p>
          <a:p>
            <a:pPr marL="171450" indent="-171450" algn="l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Requisito 2</a:t>
            </a:r>
          </a:p>
          <a:p>
            <a:pPr marL="171450" indent="-171450" algn="l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Requisito 3</a:t>
            </a:r>
          </a:p>
          <a:p>
            <a:pPr marL="171450" indent="-171450" algn="l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Requisito 4</a:t>
            </a:r>
            <a:endParaRPr lang="en-US" sz="1200" dirty="0">
              <a:solidFill>
                <a:srgbClr val="575757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0" y="3226134"/>
            <a:ext cx="756000" cy="211991"/>
            <a:chOff x="0" y="0"/>
            <a:chExt cx="270933" cy="7597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70933" cy="75973"/>
            </a:xfrm>
            <a:custGeom>
              <a:avLst/>
              <a:gdLst/>
              <a:ahLst/>
              <a:cxnLst/>
              <a:rect l="l" t="t" r="r" b="b"/>
              <a:pathLst>
                <a:path w="270933" h="75973">
                  <a:moveTo>
                    <a:pt x="0" y="0"/>
                  </a:moveTo>
                  <a:lnTo>
                    <a:pt x="270933" y="0"/>
                  </a:lnTo>
                  <a:lnTo>
                    <a:pt x="270933" y="75973"/>
                  </a:lnTo>
                  <a:lnTo>
                    <a:pt x="0" y="75973"/>
                  </a:lnTo>
                  <a:close/>
                </a:path>
              </a:pathLst>
            </a:custGeom>
            <a:solidFill>
              <a:srgbClr val="F1B634"/>
            </a:solidFill>
          </p:spPr>
          <p:txBody>
            <a:bodyPr/>
            <a:lstStyle/>
            <a:p>
              <a:endParaRPr lang="es-PE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9050"/>
              <a:ext cx="270933" cy="569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27"/>
                </a:lnSpc>
              </a:pPr>
              <a:endParaRPr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-25425" y="5527698"/>
            <a:ext cx="756000" cy="211991"/>
            <a:chOff x="0" y="0"/>
            <a:chExt cx="270933" cy="7597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70933" cy="75973"/>
            </a:xfrm>
            <a:custGeom>
              <a:avLst/>
              <a:gdLst/>
              <a:ahLst/>
              <a:cxnLst/>
              <a:rect l="l" t="t" r="r" b="b"/>
              <a:pathLst>
                <a:path w="270933" h="75973">
                  <a:moveTo>
                    <a:pt x="0" y="0"/>
                  </a:moveTo>
                  <a:lnTo>
                    <a:pt x="270933" y="0"/>
                  </a:lnTo>
                  <a:lnTo>
                    <a:pt x="270933" y="75973"/>
                  </a:lnTo>
                  <a:lnTo>
                    <a:pt x="0" y="75973"/>
                  </a:lnTo>
                  <a:close/>
                </a:path>
              </a:pathLst>
            </a:custGeom>
            <a:solidFill>
              <a:srgbClr val="F1B634"/>
            </a:solidFill>
          </p:spPr>
          <p:txBody>
            <a:bodyPr/>
            <a:lstStyle/>
            <a:p>
              <a:endParaRPr lang="es-PE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9050"/>
              <a:ext cx="270933" cy="569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27"/>
                </a:lnSpc>
              </a:pPr>
              <a:endParaRPr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0" y="7951095"/>
            <a:ext cx="756000" cy="211991"/>
            <a:chOff x="0" y="0"/>
            <a:chExt cx="270933" cy="7597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70933" cy="75973"/>
            </a:xfrm>
            <a:custGeom>
              <a:avLst/>
              <a:gdLst/>
              <a:ahLst/>
              <a:cxnLst/>
              <a:rect l="l" t="t" r="r" b="b"/>
              <a:pathLst>
                <a:path w="270933" h="75973">
                  <a:moveTo>
                    <a:pt x="0" y="0"/>
                  </a:moveTo>
                  <a:lnTo>
                    <a:pt x="270933" y="0"/>
                  </a:lnTo>
                  <a:lnTo>
                    <a:pt x="270933" y="75973"/>
                  </a:lnTo>
                  <a:lnTo>
                    <a:pt x="0" y="75973"/>
                  </a:lnTo>
                  <a:close/>
                </a:path>
              </a:pathLst>
            </a:custGeom>
            <a:solidFill>
              <a:srgbClr val="F1B634"/>
            </a:solidFill>
          </p:spPr>
          <p:txBody>
            <a:bodyPr/>
            <a:lstStyle/>
            <a:p>
              <a:endParaRPr lang="es-PE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9050"/>
              <a:ext cx="270933" cy="569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27"/>
                </a:lnSpc>
              </a:pPr>
              <a:endParaRPr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30" name="Freeform 4">
            <a:extLst>
              <a:ext uri="{FF2B5EF4-FFF2-40B4-BE49-F238E27FC236}">
                <a16:creationId xmlns:a16="http://schemas.microsoft.com/office/drawing/2014/main" id="{27B031C0-D845-DFDF-A25B-E022E53CACE6}"/>
              </a:ext>
            </a:extLst>
          </p:cNvPr>
          <p:cNvSpPr/>
          <p:nvPr/>
        </p:nvSpPr>
        <p:spPr>
          <a:xfrm>
            <a:off x="6291808" y="734314"/>
            <a:ext cx="748324" cy="748324"/>
          </a:xfrm>
          <a:custGeom>
            <a:avLst/>
            <a:gdLst/>
            <a:ahLst/>
            <a:cxnLst/>
            <a:rect l="l" t="t" r="r" b="b"/>
            <a:pathLst>
              <a:path w="748324" h="748324">
                <a:moveTo>
                  <a:pt x="0" y="0"/>
                </a:moveTo>
                <a:lnTo>
                  <a:pt x="748324" y="0"/>
                </a:lnTo>
                <a:lnTo>
                  <a:pt x="748324" y="748324"/>
                </a:lnTo>
                <a:lnTo>
                  <a:pt x="0" y="7483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sp>
        <p:nvSpPr>
          <p:cNvPr id="31" name="TextBox 17">
            <a:extLst>
              <a:ext uri="{FF2B5EF4-FFF2-40B4-BE49-F238E27FC236}">
                <a16:creationId xmlns:a16="http://schemas.microsoft.com/office/drawing/2014/main" id="{A516E41B-132B-1E42-A497-44A25ACDA89C}"/>
              </a:ext>
            </a:extLst>
          </p:cNvPr>
          <p:cNvSpPr txBox="1"/>
          <p:nvPr/>
        </p:nvSpPr>
        <p:spPr>
          <a:xfrm>
            <a:off x="5948315" y="1463286"/>
            <a:ext cx="1435309" cy="54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4"/>
              </a:lnSpc>
            </a:pPr>
            <a:r>
              <a:rPr lang="en-US" sz="1400" dirty="0">
                <a:solidFill>
                  <a:srgbClr val="000000"/>
                </a:solidFill>
                <a:latin typeface="Lovelo"/>
              </a:rPr>
              <a:t> AQUÍ logo de TU </a:t>
            </a:r>
            <a:r>
              <a:rPr lang="en-US" sz="1400" dirty="0" err="1">
                <a:solidFill>
                  <a:srgbClr val="000000"/>
                </a:solidFill>
                <a:latin typeface="Lovelo"/>
              </a:rPr>
              <a:t>empresa</a:t>
            </a:r>
            <a:endParaRPr lang="en-US" sz="1400" dirty="0">
              <a:solidFill>
                <a:srgbClr val="000000"/>
              </a:solidFill>
              <a:latin typeface="Lovelo"/>
            </a:endParaRPr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id="{C8E0350F-76E5-6F01-F7BC-DFCCB3C79CD6}"/>
              </a:ext>
            </a:extLst>
          </p:cNvPr>
          <p:cNvSpPr txBox="1"/>
          <p:nvPr/>
        </p:nvSpPr>
        <p:spPr>
          <a:xfrm>
            <a:off x="730575" y="8321169"/>
            <a:ext cx="3484920" cy="7514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22581" lvl="1" indent="-171450" algn="l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/>
              </a:rPr>
              <a:t>Competencia 1</a:t>
            </a:r>
          </a:p>
          <a:p>
            <a:pPr marL="322581" lvl="1" indent="-171450" algn="l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/>
              </a:rPr>
              <a:t>Competencia 2</a:t>
            </a:r>
          </a:p>
          <a:p>
            <a:pPr marL="322581" lvl="1" indent="-171450" algn="l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/>
              </a:rPr>
              <a:t>Competencia 3</a:t>
            </a:r>
            <a:endParaRPr lang="en-US" sz="1200" dirty="0">
              <a:solidFill>
                <a:srgbClr val="575757"/>
              </a:solidFill>
              <a:latin typeface="Poppins"/>
            </a:endParaRP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6724214D-97DF-F7CC-54A1-B5AA7444638A}"/>
              </a:ext>
            </a:extLst>
          </p:cNvPr>
          <p:cNvSpPr txBox="1"/>
          <p:nvPr/>
        </p:nvSpPr>
        <p:spPr>
          <a:xfrm>
            <a:off x="1059728" y="2747289"/>
            <a:ext cx="4274755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4"/>
              </a:lnSpc>
            </a:pPr>
            <a:r>
              <a:rPr lang="en-US" sz="1545" dirty="0" err="1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Modalidad</a:t>
            </a:r>
            <a:r>
              <a:rPr lang="en-US" sz="1545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US" sz="1545" dirty="0" err="1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Presencial</a:t>
            </a:r>
            <a:r>
              <a:rPr lang="en-US" sz="1545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/ </a:t>
            </a:r>
            <a:r>
              <a:rPr lang="en-US" sz="1545" dirty="0" err="1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Hibrida</a:t>
            </a:r>
            <a:r>
              <a:rPr lang="en-US" sz="1545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/Virtual</a:t>
            </a:r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C0B57521-2811-3C5C-4703-A7DE091850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4568" y="2726239"/>
            <a:ext cx="324228" cy="3242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6171" y="2334522"/>
            <a:ext cx="324228" cy="324228"/>
          </a:xfrm>
          <a:custGeom>
            <a:avLst/>
            <a:gdLst/>
            <a:ahLst/>
            <a:cxnLst/>
            <a:rect l="l" t="t" r="r" b="b"/>
            <a:pathLst>
              <a:path w="324228" h="324228">
                <a:moveTo>
                  <a:pt x="0" y="0"/>
                </a:moveTo>
                <a:lnTo>
                  <a:pt x="324228" y="0"/>
                </a:lnTo>
                <a:lnTo>
                  <a:pt x="324228" y="324228"/>
                </a:lnTo>
                <a:lnTo>
                  <a:pt x="0" y="3242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34002" y="1985279"/>
            <a:ext cx="324228" cy="324228"/>
          </a:xfrm>
          <a:custGeom>
            <a:avLst/>
            <a:gdLst/>
            <a:ahLst/>
            <a:cxnLst/>
            <a:rect l="l" t="t" r="r" b="b"/>
            <a:pathLst>
              <a:path w="324228" h="324228">
                <a:moveTo>
                  <a:pt x="0" y="0"/>
                </a:moveTo>
                <a:lnTo>
                  <a:pt x="324229" y="0"/>
                </a:lnTo>
                <a:lnTo>
                  <a:pt x="324229" y="324228"/>
                </a:lnTo>
                <a:lnTo>
                  <a:pt x="0" y="3242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0" y="756000"/>
            <a:ext cx="5800438" cy="979822"/>
            <a:chOff x="0" y="0"/>
            <a:chExt cx="2078746" cy="3511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78746" cy="351146"/>
            </a:xfrm>
            <a:custGeom>
              <a:avLst/>
              <a:gdLst/>
              <a:ahLst/>
              <a:cxnLst/>
              <a:rect l="l" t="t" r="r" b="b"/>
              <a:pathLst>
                <a:path w="2078746" h="351146">
                  <a:moveTo>
                    <a:pt x="0" y="0"/>
                  </a:moveTo>
                  <a:lnTo>
                    <a:pt x="2078746" y="0"/>
                  </a:lnTo>
                  <a:lnTo>
                    <a:pt x="2078746" y="351146"/>
                  </a:lnTo>
                  <a:lnTo>
                    <a:pt x="0" y="351146"/>
                  </a:lnTo>
                  <a:close/>
                </a:path>
              </a:pathLst>
            </a:custGeom>
            <a:solidFill>
              <a:srgbClr val="DA291C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2078746" cy="332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27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76068" y="1177987"/>
            <a:ext cx="3768370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11"/>
              </a:lnSpc>
            </a:pPr>
            <a:r>
              <a:rPr lang="en-US" sz="3018" spc="-12" dirty="0">
                <a:solidFill>
                  <a:srgbClr val="FFFFFF"/>
                </a:solidFill>
                <a:latin typeface="Poppins"/>
              </a:rPr>
              <a:t>BRAND MANAGER</a:t>
            </a:r>
          </a:p>
          <a:p>
            <a:pPr algn="l">
              <a:lnSpc>
                <a:spcPts val="3411"/>
              </a:lnSpc>
            </a:pPr>
            <a:endParaRPr lang="en-US" sz="3018" spc="-12" dirty="0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6203" y="804570"/>
            <a:ext cx="2629818" cy="325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0"/>
              </a:lnSpc>
            </a:pPr>
            <a:r>
              <a:rPr lang="en-US" sz="1793">
                <a:solidFill>
                  <a:srgbClr val="FFFFFF"/>
                </a:solidFill>
                <a:latin typeface="Poppins"/>
              </a:rPr>
              <a:t>ESTAMOS BUSCANDO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7506" y="2341581"/>
            <a:ext cx="1382748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4"/>
              </a:lnSpc>
            </a:pPr>
            <a:r>
              <a:rPr lang="en-US" sz="1545" b="1" dirty="0">
                <a:solidFill>
                  <a:srgbClr val="DA291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Envia </a:t>
            </a:r>
            <a:r>
              <a:rPr lang="en-US" sz="1545" b="1" dirty="0" err="1">
                <a:solidFill>
                  <a:srgbClr val="DA291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tu</a:t>
            </a:r>
            <a:r>
              <a:rPr lang="en-US" sz="1545" b="1" dirty="0">
                <a:solidFill>
                  <a:srgbClr val="DA291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cv: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2508" y="2352217"/>
            <a:ext cx="3449433" cy="267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4"/>
              </a:lnSpc>
            </a:pPr>
            <a:r>
              <a:rPr lang="en-US" sz="1545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hola@sitioincreible.com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40694" y="2013117"/>
            <a:ext cx="2737555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4"/>
              </a:lnSpc>
            </a:pPr>
            <a:r>
              <a:rPr lang="en-US" sz="1545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(+51) 999 999 999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0" y="3226134"/>
            <a:ext cx="756000" cy="211991"/>
            <a:chOff x="0" y="0"/>
            <a:chExt cx="270933" cy="7597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70933" cy="75973"/>
            </a:xfrm>
            <a:custGeom>
              <a:avLst/>
              <a:gdLst/>
              <a:ahLst/>
              <a:cxnLst/>
              <a:rect l="l" t="t" r="r" b="b"/>
              <a:pathLst>
                <a:path w="270933" h="75973">
                  <a:moveTo>
                    <a:pt x="0" y="0"/>
                  </a:moveTo>
                  <a:lnTo>
                    <a:pt x="270933" y="0"/>
                  </a:lnTo>
                  <a:lnTo>
                    <a:pt x="270933" y="75973"/>
                  </a:lnTo>
                  <a:lnTo>
                    <a:pt x="0" y="75973"/>
                  </a:lnTo>
                  <a:close/>
                </a:path>
              </a:pathLst>
            </a:custGeom>
            <a:solidFill>
              <a:srgbClr val="DA291C"/>
            </a:solidFill>
          </p:spPr>
          <p:txBody>
            <a:bodyPr/>
            <a:lstStyle/>
            <a:p>
              <a:endParaRPr lang="es-PE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9050"/>
              <a:ext cx="270933" cy="569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27"/>
                </a:lnSpc>
              </a:pPr>
              <a:endParaRPr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2409" y="5398042"/>
            <a:ext cx="756000" cy="211991"/>
            <a:chOff x="0" y="0"/>
            <a:chExt cx="270933" cy="7597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70933" cy="75973"/>
            </a:xfrm>
            <a:custGeom>
              <a:avLst/>
              <a:gdLst/>
              <a:ahLst/>
              <a:cxnLst/>
              <a:rect l="l" t="t" r="r" b="b"/>
              <a:pathLst>
                <a:path w="270933" h="75973">
                  <a:moveTo>
                    <a:pt x="0" y="0"/>
                  </a:moveTo>
                  <a:lnTo>
                    <a:pt x="270933" y="0"/>
                  </a:lnTo>
                  <a:lnTo>
                    <a:pt x="270933" y="75973"/>
                  </a:lnTo>
                  <a:lnTo>
                    <a:pt x="0" y="75973"/>
                  </a:lnTo>
                  <a:close/>
                </a:path>
              </a:pathLst>
            </a:custGeom>
            <a:solidFill>
              <a:srgbClr val="DA291C"/>
            </a:solidFill>
          </p:spPr>
          <p:txBody>
            <a:bodyPr/>
            <a:lstStyle/>
            <a:p>
              <a:endParaRPr lang="es-PE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9050"/>
              <a:ext cx="270933" cy="569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27"/>
                </a:lnSpc>
              </a:pPr>
              <a:endParaRPr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0" y="7884506"/>
            <a:ext cx="756000" cy="211991"/>
            <a:chOff x="0" y="0"/>
            <a:chExt cx="270933" cy="7597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70933" cy="75973"/>
            </a:xfrm>
            <a:custGeom>
              <a:avLst/>
              <a:gdLst/>
              <a:ahLst/>
              <a:cxnLst/>
              <a:rect l="l" t="t" r="r" b="b"/>
              <a:pathLst>
                <a:path w="270933" h="75973">
                  <a:moveTo>
                    <a:pt x="0" y="0"/>
                  </a:moveTo>
                  <a:lnTo>
                    <a:pt x="270933" y="0"/>
                  </a:lnTo>
                  <a:lnTo>
                    <a:pt x="270933" y="75973"/>
                  </a:lnTo>
                  <a:lnTo>
                    <a:pt x="0" y="75973"/>
                  </a:lnTo>
                  <a:close/>
                </a:path>
              </a:pathLst>
            </a:custGeom>
            <a:solidFill>
              <a:srgbClr val="DA291C"/>
            </a:solidFill>
          </p:spPr>
          <p:txBody>
            <a:bodyPr/>
            <a:lstStyle/>
            <a:p>
              <a:endParaRPr lang="es-PE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9050"/>
              <a:ext cx="270933" cy="569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27"/>
                </a:lnSpc>
              </a:pPr>
              <a:endParaRPr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29" name="TextBox 10">
            <a:extLst>
              <a:ext uri="{FF2B5EF4-FFF2-40B4-BE49-F238E27FC236}">
                <a16:creationId xmlns:a16="http://schemas.microsoft.com/office/drawing/2014/main" id="{E77010D0-4C3D-C7EC-1E18-4617CA7AADC3}"/>
              </a:ext>
            </a:extLst>
          </p:cNvPr>
          <p:cNvSpPr txBox="1"/>
          <p:nvPr/>
        </p:nvSpPr>
        <p:spPr>
          <a:xfrm>
            <a:off x="912648" y="5360548"/>
            <a:ext cx="2819719" cy="24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Principales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Funciones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67BD9E2A-F260-DA16-CE8C-B2AD1C331F80}"/>
              </a:ext>
            </a:extLst>
          </p:cNvPr>
          <p:cNvSpPr txBox="1"/>
          <p:nvPr/>
        </p:nvSpPr>
        <p:spPr>
          <a:xfrm>
            <a:off x="844516" y="7836881"/>
            <a:ext cx="1851233" cy="24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Competencias:</a:t>
            </a:r>
          </a:p>
        </p:txBody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id="{9EB300F9-44B1-468F-04A5-95909CE6557B}"/>
              </a:ext>
            </a:extLst>
          </p:cNvPr>
          <p:cNvSpPr txBox="1"/>
          <p:nvPr/>
        </p:nvSpPr>
        <p:spPr>
          <a:xfrm>
            <a:off x="844516" y="3178509"/>
            <a:ext cx="1377503" cy="24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Requisitos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8A69F80B-77B0-9D3A-A7A1-D8D12758C728}"/>
              </a:ext>
            </a:extLst>
          </p:cNvPr>
          <p:cNvSpPr/>
          <p:nvPr/>
        </p:nvSpPr>
        <p:spPr>
          <a:xfrm>
            <a:off x="6291808" y="734314"/>
            <a:ext cx="748324" cy="748324"/>
          </a:xfrm>
          <a:custGeom>
            <a:avLst/>
            <a:gdLst/>
            <a:ahLst/>
            <a:cxnLst/>
            <a:rect l="l" t="t" r="r" b="b"/>
            <a:pathLst>
              <a:path w="748324" h="748324">
                <a:moveTo>
                  <a:pt x="0" y="0"/>
                </a:moveTo>
                <a:lnTo>
                  <a:pt x="748324" y="0"/>
                </a:lnTo>
                <a:lnTo>
                  <a:pt x="748324" y="748324"/>
                </a:lnTo>
                <a:lnTo>
                  <a:pt x="0" y="7483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B93667-D5AF-7F62-A64B-4EF395BE47D6}"/>
              </a:ext>
            </a:extLst>
          </p:cNvPr>
          <p:cNvSpPr txBox="1"/>
          <p:nvPr/>
        </p:nvSpPr>
        <p:spPr>
          <a:xfrm>
            <a:off x="5771941" y="1444538"/>
            <a:ext cx="1788059" cy="540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4"/>
              </a:lnSpc>
            </a:pPr>
            <a:r>
              <a:rPr lang="en-US" sz="1545" dirty="0">
                <a:solidFill>
                  <a:srgbClr val="000000"/>
                </a:solidFill>
                <a:latin typeface="Lovelo"/>
              </a:rPr>
              <a:t> logo de </a:t>
            </a:r>
            <a:r>
              <a:rPr lang="en-US" sz="1545" dirty="0" err="1">
                <a:solidFill>
                  <a:srgbClr val="000000"/>
                </a:solidFill>
                <a:latin typeface="Lovelo"/>
              </a:rPr>
              <a:t>empresa</a:t>
            </a:r>
            <a:endParaRPr lang="en-US" sz="1545" dirty="0">
              <a:solidFill>
                <a:srgbClr val="000000"/>
              </a:solidFill>
              <a:latin typeface="Lovelo"/>
            </a:endParaRPr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id="{26A6BAE2-D937-41F6-5F5C-6EEC510F41D8}"/>
              </a:ext>
            </a:extLst>
          </p:cNvPr>
          <p:cNvSpPr txBox="1"/>
          <p:nvPr/>
        </p:nvSpPr>
        <p:spPr>
          <a:xfrm>
            <a:off x="756000" y="8208892"/>
            <a:ext cx="3484920" cy="12613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22581" lvl="1" indent="-171450" algn="l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/>
              </a:rPr>
              <a:t>Pasión por el cliente y el consumidor</a:t>
            </a:r>
          </a:p>
          <a:p>
            <a:pPr marL="322581" lvl="1" indent="-171450" algn="l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/>
              </a:rPr>
              <a:t>Comunicación efectiva</a:t>
            </a:r>
          </a:p>
          <a:p>
            <a:pPr marL="322581" lvl="1" indent="-171450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/>
              </a:rPr>
              <a:t>Actitud de cambio e innovación</a:t>
            </a:r>
          </a:p>
          <a:p>
            <a:pPr marL="322581" lvl="1" indent="-171450" algn="l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/>
              </a:rPr>
              <a:t>Trabajo en equipo</a:t>
            </a:r>
          </a:p>
          <a:p>
            <a:pPr marL="322581" lvl="1" indent="-171450" algn="l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/>
              </a:rPr>
              <a:t>Efectividad comercial</a:t>
            </a:r>
            <a:endParaRPr lang="en-US" sz="1200" dirty="0">
              <a:solidFill>
                <a:srgbClr val="575757"/>
              </a:solidFill>
              <a:latin typeface="Poppins"/>
            </a:endParaRPr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B49409DB-AE27-1CAC-B70F-5E4FA8CD9D22}"/>
              </a:ext>
            </a:extLst>
          </p:cNvPr>
          <p:cNvSpPr txBox="1"/>
          <p:nvPr/>
        </p:nvSpPr>
        <p:spPr>
          <a:xfrm>
            <a:off x="958230" y="3443655"/>
            <a:ext cx="6362734" cy="1774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1450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Profesional de las carreras de Ingeniería Industrial, Administración, Marketing, Economía o afines. Deseable especialización en mercadeo, marketing digital, etc.</a:t>
            </a:r>
          </a:p>
          <a:p>
            <a:pPr marL="171450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Experiencia de 2 a 3 años realizando funciones similares en empresas de consumo masivo, de preferencia en el sector de distribución de cosméticos.</a:t>
            </a:r>
          </a:p>
          <a:p>
            <a:pPr marL="171450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Bilingüe en inglés para coordinación con clientes extranjeros de habla inglesa (indispensable).</a:t>
            </a:r>
            <a:endParaRPr lang="en-US" sz="1200" dirty="0">
              <a:solidFill>
                <a:srgbClr val="575757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6AFD76A0-7035-FEC3-6D0C-B73F1982EDEA}"/>
              </a:ext>
            </a:extLst>
          </p:cNvPr>
          <p:cNvSpPr txBox="1"/>
          <p:nvPr/>
        </p:nvSpPr>
        <p:spPr>
          <a:xfrm>
            <a:off x="796611" y="5768705"/>
            <a:ext cx="6420568" cy="1774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22581" lvl="1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Elaborar y ejecutar planes de marketing de las marcas a cargo.</a:t>
            </a:r>
          </a:p>
          <a:p>
            <a:pPr marL="322581" lvl="1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Coordinar actividades comerciales y de mercadeo, hacer seguimiento y análisis de los resultados de las mismas.</a:t>
            </a:r>
          </a:p>
          <a:p>
            <a:pPr marL="322581" lvl="1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Elaborar, revisar y ejecutar presupuesto de inversión.</a:t>
            </a:r>
          </a:p>
          <a:p>
            <a:pPr marL="322581" lvl="1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Coordinar con las marcas a cargo los conceptos, piezas y materiales de comunicación, así como elaboración e implementación del cronograma de redes sociales.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FBAF9E34-3129-1AD0-8453-A8C4537556AA}"/>
              </a:ext>
            </a:extLst>
          </p:cNvPr>
          <p:cNvSpPr txBox="1"/>
          <p:nvPr/>
        </p:nvSpPr>
        <p:spPr>
          <a:xfrm>
            <a:off x="1059728" y="2747289"/>
            <a:ext cx="4274755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4"/>
              </a:lnSpc>
            </a:pPr>
            <a:r>
              <a:rPr lang="en-US" sz="1545" dirty="0" err="1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Modalidad</a:t>
            </a:r>
            <a:r>
              <a:rPr lang="en-US" sz="1545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US" sz="1545" dirty="0" err="1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Hibrida</a:t>
            </a:r>
            <a:r>
              <a:rPr lang="en-US" sz="1545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EF47C045-8CC0-8313-D67B-181E067B2D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4002" y="2719980"/>
            <a:ext cx="324228" cy="3242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6171" y="2334522"/>
            <a:ext cx="324228" cy="324228"/>
          </a:xfrm>
          <a:custGeom>
            <a:avLst/>
            <a:gdLst/>
            <a:ahLst/>
            <a:cxnLst/>
            <a:rect l="l" t="t" r="r" b="b"/>
            <a:pathLst>
              <a:path w="324228" h="324228">
                <a:moveTo>
                  <a:pt x="0" y="0"/>
                </a:moveTo>
                <a:lnTo>
                  <a:pt x="324228" y="0"/>
                </a:lnTo>
                <a:lnTo>
                  <a:pt x="324228" y="324228"/>
                </a:lnTo>
                <a:lnTo>
                  <a:pt x="0" y="3242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sp>
        <p:nvSpPr>
          <p:cNvPr id="3" name="Freeform 3"/>
          <p:cNvSpPr/>
          <p:nvPr/>
        </p:nvSpPr>
        <p:spPr>
          <a:xfrm>
            <a:off x="634002" y="1985279"/>
            <a:ext cx="324228" cy="324228"/>
          </a:xfrm>
          <a:custGeom>
            <a:avLst/>
            <a:gdLst/>
            <a:ahLst/>
            <a:cxnLst/>
            <a:rect l="l" t="t" r="r" b="b"/>
            <a:pathLst>
              <a:path w="324228" h="324228">
                <a:moveTo>
                  <a:pt x="0" y="0"/>
                </a:moveTo>
                <a:lnTo>
                  <a:pt x="324229" y="0"/>
                </a:lnTo>
                <a:lnTo>
                  <a:pt x="324229" y="324228"/>
                </a:lnTo>
                <a:lnTo>
                  <a:pt x="0" y="3242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grpSp>
        <p:nvGrpSpPr>
          <p:cNvPr id="5" name="Group 5"/>
          <p:cNvGrpSpPr/>
          <p:nvPr/>
        </p:nvGrpSpPr>
        <p:grpSpPr>
          <a:xfrm>
            <a:off x="0" y="756000"/>
            <a:ext cx="5800438" cy="979822"/>
            <a:chOff x="0" y="0"/>
            <a:chExt cx="2078746" cy="3511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78746" cy="351146"/>
            </a:xfrm>
            <a:custGeom>
              <a:avLst/>
              <a:gdLst/>
              <a:ahLst/>
              <a:cxnLst/>
              <a:rect l="l" t="t" r="r" b="b"/>
              <a:pathLst>
                <a:path w="2078746" h="351146">
                  <a:moveTo>
                    <a:pt x="0" y="0"/>
                  </a:moveTo>
                  <a:lnTo>
                    <a:pt x="2078746" y="0"/>
                  </a:lnTo>
                  <a:lnTo>
                    <a:pt x="2078746" y="351146"/>
                  </a:lnTo>
                  <a:lnTo>
                    <a:pt x="0" y="351146"/>
                  </a:lnTo>
                  <a:close/>
                </a:path>
              </a:pathLst>
            </a:custGeom>
            <a:solidFill>
              <a:srgbClr val="0047BB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2078746" cy="332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27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76068" y="1177987"/>
            <a:ext cx="3768370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11"/>
              </a:lnSpc>
            </a:pPr>
            <a:r>
              <a:rPr lang="en-US" sz="3018" spc="-12" dirty="0">
                <a:solidFill>
                  <a:srgbClr val="FFFFFF"/>
                </a:solidFill>
                <a:latin typeface="Poppins"/>
              </a:rPr>
              <a:t>BRAND MANAGER</a:t>
            </a:r>
          </a:p>
          <a:p>
            <a:pPr algn="l">
              <a:lnSpc>
                <a:spcPts val="3411"/>
              </a:lnSpc>
            </a:pPr>
            <a:endParaRPr lang="en-US" sz="3018" spc="-12" dirty="0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6203" y="804570"/>
            <a:ext cx="2629818" cy="325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0"/>
              </a:lnSpc>
            </a:pPr>
            <a:r>
              <a:rPr lang="en-US" sz="1793" dirty="0">
                <a:solidFill>
                  <a:srgbClr val="FFFFFF"/>
                </a:solidFill>
                <a:latin typeface="Poppins"/>
              </a:rPr>
              <a:t>ESTAMOS BUSCANDO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7506" y="2341581"/>
            <a:ext cx="1382748" cy="265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4"/>
              </a:lnSpc>
            </a:pPr>
            <a:r>
              <a:rPr lang="en-US" sz="1545" dirty="0">
                <a:solidFill>
                  <a:srgbClr val="0047BB"/>
                </a:solidFill>
                <a:latin typeface="Poppins Bold"/>
              </a:rPr>
              <a:t>Envia </a:t>
            </a:r>
            <a:r>
              <a:rPr lang="en-US" sz="1545" dirty="0" err="1">
                <a:solidFill>
                  <a:srgbClr val="0047BB"/>
                </a:solidFill>
                <a:latin typeface="Poppins Bold"/>
              </a:rPr>
              <a:t>tu</a:t>
            </a:r>
            <a:r>
              <a:rPr lang="en-US" sz="1545" dirty="0">
                <a:solidFill>
                  <a:srgbClr val="0047BB"/>
                </a:solidFill>
                <a:latin typeface="Poppins Bold"/>
              </a:rPr>
              <a:t> cv: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2508" y="2352217"/>
            <a:ext cx="2903542" cy="267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4"/>
              </a:lnSpc>
            </a:pPr>
            <a:r>
              <a:rPr lang="en-US" sz="1545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hola@sitioincreible.com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40695" y="2013117"/>
            <a:ext cx="3162018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4"/>
              </a:lnSpc>
            </a:pPr>
            <a:r>
              <a:rPr lang="en-US" sz="1545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(+51) 999 999 999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0" y="3226134"/>
            <a:ext cx="756000" cy="211991"/>
            <a:chOff x="0" y="0"/>
            <a:chExt cx="270933" cy="7597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70933" cy="75973"/>
            </a:xfrm>
            <a:custGeom>
              <a:avLst/>
              <a:gdLst/>
              <a:ahLst/>
              <a:cxnLst/>
              <a:rect l="l" t="t" r="r" b="b"/>
              <a:pathLst>
                <a:path w="270933" h="75973">
                  <a:moveTo>
                    <a:pt x="0" y="0"/>
                  </a:moveTo>
                  <a:lnTo>
                    <a:pt x="270933" y="0"/>
                  </a:lnTo>
                  <a:lnTo>
                    <a:pt x="270933" y="75973"/>
                  </a:lnTo>
                  <a:lnTo>
                    <a:pt x="0" y="75973"/>
                  </a:lnTo>
                  <a:close/>
                </a:path>
              </a:pathLst>
            </a:custGeom>
            <a:solidFill>
              <a:srgbClr val="0047BB"/>
            </a:solidFill>
          </p:spPr>
          <p:txBody>
            <a:bodyPr/>
            <a:lstStyle/>
            <a:p>
              <a:pPr algn="just"/>
              <a:endParaRPr lang="es-PE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9050"/>
              <a:ext cx="270933" cy="569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1727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-47891" y="5402343"/>
            <a:ext cx="802638" cy="211991"/>
            <a:chOff x="-16714" y="0"/>
            <a:chExt cx="287647" cy="7597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70933" cy="75973"/>
            </a:xfrm>
            <a:custGeom>
              <a:avLst/>
              <a:gdLst/>
              <a:ahLst/>
              <a:cxnLst/>
              <a:rect l="l" t="t" r="r" b="b"/>
              <a:pathLst>
                <a:path w="270933" h="75973">
                  <a:moveTo>
                    <a:pt x="0" y="0"/>
                  </a:moveTo>
                  <a:lnTo>
                    <a:pt x="270933" y="0"/>
                  </a:lnTo>
                  <a:lnTo>
                    <a:pt x="270933" y="75973"/>
                  </a:lnTo>
                  <a:lnTo>
                    <a:pt x="0" y="75973"/>
                  </a:lnTo>
                  <a:close/>
                </a:path>
              </a:pathLst>
            </a:custGeom>
            <a:solidFill>
              <a:srgbClr val="0047BB"/>
            </a:solidFill>
          </p:spPr>
          <p:txBody>
            <a:bodyPr/>
            <a:lstStyle/>
            <a:p>
              <a:pPr algn="just"/>
              <a:endParaRPr lang="es-PE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-16714" y="19050"/>
              <a:ext cx="270933" cy="569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1727"/>
                </a:lnSpc>
              </a:pPr>
              <a:endParaRPr dirty="0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-1253" y="7916297"/>
            <a:ext cx="756000" cy="211991"/>
            <a:chOff x="0" y="0"/>
            <a:chExt cx="270933" cy="7597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70933" cy="75973"/>
            </a:xfrm>
            <a:custGeom>
              <a:avLst/>
              <a:gdLst/>
              <a:ahLst/>
              <a:cxnLst/>
              <a:rect l="l" t="t" r="r" b="b"/>
              <a:pathLst>
                <a:path w="270933" h="75973">
                  <a:moveTo>
                    <a:pt x="0" y="0"/>
                  </a:moveTo>
                  <a:lnTo>
                    <a:pt x="270933" y="0"/>
                  </a:lnTo>
                  <a:lnTo>
                    <a:pt x="270933" y="75973"/>
                  </a:lnTo>
                  <a:lnTo>
                    <a:pt x="0" y="75973"/>
                  </a:lnTo>
                  <a:close/>
                </a:path>
              </a:pathLst>
            </a:custGeom>
            <a:solidFill>
              <a:srgbClr val="0047BB"/>
            </a:solidFill>
          </p:spPr>
          <p:txBody>
            <a:bodyPr/>
            <a:lstStyle/>
            <a:p>
              <a:pPr algn="just"/>
              <a:endParaRPr lang="es-PE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9050"/>
              <a:ext cx="270933" cy="569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1727"/>
                </a:lnSpc>
              </a:pPr>
              <a:endParaRPr/>
            </a:p>
          </p:txBody>
        </p:sp>
      </p:grpSp>
      <p:sp>
        <p:nvSpPr>
          <p:cNvPr id="29" name="TextBox 10">
            <a:extLst>
              <a:ext uri="{FF2B5EF4-FFF2-40B4-BE49-F238E27FC236}">
                <a16:creationId xmlns:a16="http://schemas.microsoft.com/office/drawing/2014/main" id="{F7E7D1B3-E6DE-CFAC-671D-EBC87DE4D251}"/>
              </a:ext>
            </a:extLst>
          </p:cNvPr>
          <p:cNvSpPr txBox="1"/>
          <p:nvPr/>
        </p:nvSpPr>
        <p:spPr>
          <a:xfrm>
            <a:off x="843263" y="5359368"/>
            <a:ext cx="2819719" cy="24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Poppins"/>
              </a:rPr>
              <a:t>Principales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Poppins"/>
              </a:rPr>
              <a:t>Funciones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/>
              </a:rPr>
              <a:t>:</a:t>
            </a:r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6ADEF977-2584-BE22-FADA-88F90901E143}"/>
              </a:ext>
            </a:extLst>
          </p:cNvPr>
          <p:cNvSpPr txBox="1"/>
          <p:nvPr/>
        </p:nvSpPr>
        <p:spPr>
          <a:xfrm>
            <a:off x="843263" y="7868672"/>
            <a:ext cx="1851233" cy="24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latin typeface="Poppins"/>
              </a:rPr>
              <a:t>Competencias:</a:t>
            </a:r>
          </a:p>
        </p:txBody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id="{316C4B10-EE92-9D5E-A71C-FE8519D6040D}"/>
              </a:ext>
            </a:extLst>
          </p:cNvPr>
          <p:cNvSpPr txBox="1"/>
          <p:nvPr/>
        </p:nvSpPr>
        <p:spPr>
          <a:xfrm>
            <a:off x="844516" y="3178509"/>
            <a:ext cx="1377503" cy="24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Poppins"/>
              </a:rPr>
              <a:t>Requisitos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/>
              </a:rPr>
              <a:t>:</a:t>
            </a: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A2FCA823-90AF-4F81-3DA3-5E6AFCA59E8E}"/>
              </a:ext>
            </a:extLst>
          </p:cNvPr>
          <p:cNvSpPr/>
          <p:nvPr/>
        </p:nvSpPr>
        <p:spPr>
          <a:xfrm>
            <a:off x="6291808" y="734314"/>
            <a:ext cx="748324" cy="748324"/>
          </a:xfrm>
          <a:custGeom>
            <a:avLst/>
            <a:gdLst/>
            <a:ahLst/>
            <a:cxnLst/>
            <a:rect l="l" t="t" r="r" b="b"/>
            <a:pathLst>
              <a:path w="748324" h="748324">
                <a:moveTo>
                  <a:pt x="0" y="0"/>
                </a:moveTo>
                <a:lnTo>
                  <a:pt x="748324" y="0"/>
                </a:lnTo>
                <a:lnTo>
                  <a:pt x="748324" y="748324"/>
                </a:lnTo>
                <a:lnTo>
                  <a:pt x="0" y="7483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PE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53FDE4-15B2-55D5-AF3D-9F7B7E5B5C47}"/>
              </a:ext>
            </a:extLst>
          </p:cNvPr>
          <p:cNvSpPr txBox="1"/>
          <p:nvPr/>
        </p:nvSpPr>
        <p:spPr>
          <a:xfrm>
            <a:off x="5771941" y="1444538"/>
            <a:ext cx="1788059" cy="540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4"/>
              </a:lnSpc>
            </a:pPr>
            <a:r>
              <a:rPr lang="en-US" sz="1545" dirty="0">
                <a:solidFill>
                  <a:srgbClr val="000000"/>
                </a:solidFill>
                <a:latin typeface="Lovelo"/>
              </a:rPr>
              <a:t> logo de </a:t>
            </a:r>
            <a:r>
              <a:rPr lang="en-US" sz="1545" dirty="0" err="1">
                <a:solidFill>
                  <a:srgbClr val="000000"/>
                </a:solidFill>
                <a:latin typeface="Lovelo"/>
              </a:rPr>
              <a:t>empresa</a:t>
            </a:r>
            <a:endParaRPr lang="en-US" sz="1545" dirty="0">
              <a:solidFill>
                <a:srgbClr val="000000"/>
              </a:solidFill>
              <a:latin typeface="Lovelo"/>
            </a:endParaRPr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id="{10120476-D25B-E51D-60A8-269FE8EF2E69}"/>
              </a:ext>
            </a:extLst>
          </p:cNvPr>
          <p:cNvSpPr txBox="1"/>
          <p:nvPr/>
        </p:nvSpPr>
        <p:spPr>
          <a:xfrm>
            <a:off x="717793" y="8254042"/>
            <a:ext cx="3484920" cy="12613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22581" lvl="1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/>
              </a:rPr>
              <a:t>Pasión por el cliente y el consumidor</a:t>
            </a:r>
          </a:p>
          <a:p>
            <a:pPr marL="322581" lvl="1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/>
              </a:rPr>
              <a:t>Comunicación efectiva</a:t>
            </a:r>
          </a:p>
          <a:p>
            <a:pPr marL="322581" lvl="1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/>
              </a:rPr>
              <a:t>Actitud de cambio e innovación</a:t>
            </a:r>
          </a:p>
          <a:p>
            <a:pPr marL="322581" lvl="1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/>
              </a:rPr>
              <a:t>Trabajo en equipo</a:t>
            </a:r>
          </a:p>
          <a:p>
            <a:pPr marL="322581" lvl="1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/>
              </a:rPr>
              <a:t>Efectividad comercial</a:t>
            </a:r>
            <a:endParaRPr lang="en-US" sz="1200" dirty="0">
              <a:solidFill>
                <a:srgbClr val="575757"/>
              </a:solidFill>
              <a:latin typeface="Poppin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F52D69C8-12CC-CBD6-4388-786C875E755E}"/>
              </a:ext>
            </a:extLst>
          </p:cNvPr>
          <p:cNvSpPr txBox="1"/>
          <p:nvPr/>
        </p:nvSpPr>
        <p:spPr>
          <a:xfrm>
            <a:off x="786682" y="5789033"/>
            <a:ext cx="6253450" cy="1774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22581" lvl="1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Elaborar y ejecutar planes de marketing de las marcas a cargo.</a:t>
            </a:r>
          </a:p>
          <a:p>
            <a:pPr marL="322581" lvl="1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Coordinar actividades comerciales y de mercadeo, hacer seguimiento y análisis de los resultados de las mismas.</a:t>
            </a:r>
          </a:p>
          <a:p>
            <a:pPr marL="322581" lvl="1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Elaborar, revisar y ejecutar presupuesto de inversión.</a:t>
            </a:r>
          </a:p>
          <a:p>
            <a:pPr marL="322581" lvl="1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Coordinar con las marcas a cargo los conceptos, piezas y materiales de comunicación, así como elaboración e implementación del cronograma de redes sociales.</a:t>
            </a:r>
          </a:p>
        </p:txBody>
      </p:sp>
      <p:sp>
        <p:nvSpPr>
          <p:cNvPr id="34" name="TextBox 19">
            <a:extLst>
              <a:ext uri="{FF2B5EF4-FFF2-40B4-BE49-F238E27FC236}">
                <a16:creationId xmlns:a16="http://schemas.microsoft.com/office/drawing/2014/main" id="{942A2693-56FE-F368-4F31-D6F37011DEEC}"/>
              </a:ext>
            </a:extLst>
          </p:cNvPr>
          <p:cNvSpPr txBox="1"/>
          <p:nvPr/>
        </p:nvSpPr>
        <p:spPr>
          <a:xfrm>
            <a:off x="958230" y="3443655"/>
            <a:ext cx="6081902" cy="1774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1450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Profesional de las carreras de Ingeniería Industrial, Administración, Marketing, Economía o afines. Deseable especialización en mercadeo, marketing digital, etc.</a:t>
            </a:r>
          </a:p>
          <a:p>
            <a:pPr marL="171450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Experiencia de 2 a 3 años realizando funciones similares en empresas de consumo masivo, de preferencia en el sector de distribución de cosméticos.</a:t>
            </a:r>
          </a:p>
          <a:p>
            <a:pPr marL="171450" indent="-171450" algn="just">
              <a:lnSpc>
                <a:spcPts val="1960"/>
              </a:lnSpc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Bilingüe en inglés para coordinación con clientes extranjeros de habla inglesa (indispensable).</a:t>
            </a:r>
            <a:endParaRPr lang="en-US" sz="1200" dirty="0">
              <a:solidFill>
                <a:srgbClr val="575757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37EBE4B5-93FE-AA8A-F819-E25D08B6EC7F}"/>
              </a:ext>
            </a:extLst>
          </p:cNvPr>
          <p:cNvSpPr txBox="1"/>
          <p:nvPr/>
        </p:nvSpPr>
        <p:spPr>
          <a:xfrm>
            <a:off x="1059728" y="2747289"/>
            <a:ext cx="4274755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4"/>
              </a:lnSpc>
            </a:pPr>
            <a:r>
              <a:rPr lang="en-US" sz="1545" dirty="0" err="1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Modalidad</a:t>
            </a:r>
            <a:r>
              <a:rPr lang="en-US" sz="1545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US" sz="1545" dirty="0" err="1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Hibrida</a:t>
            </a:r>
            <a:r>
              <a:rPr lang="en-US" sz="1545" dirty="0">
                <a:solidFill>
                  <a:srgbClr val="57575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418BEDA6-B15C-BD37-98DF-29A28E5228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4002" y="2728527"/>
            <a:ext cx="324228" cy="3242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421</Words>
  <Application>Microsoft Office PowerPoint</Application>
  <PresentationFormat>Personalizado</PresentationFormat>
  <Paragraphs>65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0" baseType="lpstr">
      <vt:lpstr>Courier New</vt:lpstr>
      <vt:lpstr>Poppins Bold</vt:lpstr>
      <vt:lpstr>Calibri</vt:lpstr>
      <vt:lpstr>Arial</vt:lpstr>
      <vt:lpstr>Lovelo</vt:lpstr>
      <vt:lpstr>Poppins</vt:lpstr>
      <vt:lpstr>Office Theme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</dc:title>
  <dc:creator>USER</dc:creator>
  <cp:lastModifiedBy>CEC Consejo Empresarial Colombiano</cp:lastModifiedBy>
  <cp:revision>13</cp:revision>
  <dcterms:created xsi:type="dcterms:W3CDTF">2006-08-16T00:00:00Z</dcterms:created>
  <dcterms:modified xsi:type="dcterms:W3CDTF">2024-06-24T23:11:20Z</dcterms:modified>
  <dc:identifier>DAGHwVhAhgE</dc:identifier>
</cp:coreProperties>
</file>